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8" r:id="rId2"/>
    <p:sldId id="279" r:id="rId3"/>
    <p:sldId id="273" r:id="rId4"/>
    <p:sldId id="297" r:id="rId5"/>
    <p:sldId id="296" r:id="rId6"/>
    <p:sldId id="298" r:id="rId7"/>
    <p:sldId id="299" r:id="rId8"/>
    <p:sldId id="300" r:id="rId9"/>
    <p:sldId id="317" r:id="rId10"/>
    <p:sldId id="301" r:id="rId11"/>
    <p:sldId id="302" r:id="rId12"/>
    <p:sldId id="303" r:id="rId13"/>
    <p:sldId id="304" r:id="rId14"/>
    <p:sldId id="305" r:id="rId15"/>
    <p:sldId id="308" r:id="rId16"/>
    <p:sldId id="306" r:id="rId17"/>
    <p:sldId id="307" r:id="rId18"/>
    <p:sldId id="309" r:id="rId19"/>
    <p:sldId id="310" r:id="rId20"/>
    <p:sldId id="311" r:id="rId21"/>
    <p:sldId id="312" r:id="rId22"/>
    <p:sldId id="314" r:id="rId23"/>
    <p:sldId id="315" r:id="rId24"/>
    <p:sldId id="256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14" autoAdjust="0"/>
  </p:normalViewPr>
  <p:slideViewPr>
    <p:cSldViewPr snapToGrid="0" showGuides="1">
      <p:cViewPr varScale="1">
        <p:scale>
          <a:sx n="78" d="100"/>
          <a:sy n="78" d="100"/>
        </p:scale>
        <p:origin x="878" y="6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E2F21-8D4B-4009-B2D2-D54267746F8F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6BB33-7462-4284-A591-14D4536006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36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서버 성능 저하로 인해</a:t>
            </a:r>
            <a:r>
              <a:rPr lang="en-US" altLang="ko-KR" dirty="0"/>
              <a:t>, API</a:t>
            </a:r>
            <a:r>
              <a:rPr lang="ko-KR" altLang="en-US" dirty="0"/>
              <a:t> 응답이나 애플리케이션 빌드 등이 모두 상당히 느려짐</a:t>
            </a:r>
            <a:r>
              <a:rPr lang="en-US" altLang="ko-KR" dirty="0"/>
              <a:t>. </a:t>
            </a:r>
            <a:r>
              <a:rPr lang="ko-KR" altLang="en-US" dirty="0"/>
              <a:t>이에 따라</a:t>
            </a:r>
            <a:r>
              <a:rPr lang="en-US" altLang="ko-KR" dirty="0"/>
              <a:t>, </a:t>
            </a:r>
            <a:r>
              <a:rPr lang="ko-KR" altLang="en-US" dirty="0"/>
              <a:t>서버 </a:t>
            </a:r>
            <a:r>
              <a:rPr lang="en-US" altLang="ko-KR" dirty="0"/>
              <a:t>CPU </a:t>
            </a:r>
            <a:r>
              <a:rPr lang="ko-KR" altLang="en-US" dirty="0"/>
              <a:t>사용률을 조사하였고 무엇인가 문제가 있다고 판단함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221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현재는 모두 </a:t>
            </a:r>
            <a:r>
              <a:rPr lang="en-US" altLang="ko-KR" dirty="0"/>
              <a:t>IaaS</a:t>
            </a:r>
            <a:r>
              <a:rPr lang="ko-KR" altLang="en-US" dirty="0"/>
              <a:t>를 통해</a:t>
            </a:r>
            <a:r>
              <a:rPr lang="en-US" altLang="ko-KR" dirty="0"/>
              <a:t>, CI/CD </a:t>
            </a:r>
            <a:r>
              <a:rPr lang="ko-KR" altLang="en-US" dirty="0"/>
              <a:t>환경을 구축함</a:t>
            </a:r>
            <a:r>
              <a:rPr lang="en-US" altLang="ko-KR" dirty="0"/>
              <a:t>. Travis </a:t>
            </a:r>
            <a:r>
              <a:rPr lang="ko-KR" altLang="en-US" dirty="0"/>
              <a:t>에서 </a:t>
            </a:r>
            <a:r>
              <a:rPr lang="ko-KR" altLang="en-US" dirty="0" err="1"/>
              <a:t>빌드된</a:t>
            </a:r>
            <a:r>
              <a:rPr lang="ko-KR" altLang="en-US" dirty="0"/>
              <a:t> </a:t>
            </a:r>
            <a:r>
              <a:rPr lang="en-US" altLang="ko-KR" dirty="0"/>
              <a:t>jar </a:t>
            </a:r>
            <a:r>
              <a:rPr lang="ko-KR" altLang="en-US" dirty="0"/>
              <a:t>파일을 정적 서버인 </a:t>
            </a:r>
            <a:r>
              <a:rPr lang="en-US" altLang="ko-KR" dirty="0"/>
              <a:t>S3</a:t>
            </a:r>
            <a:r>
              <a:rPr lang="ko-KR" altLang="en-US" dirty="0"/>
              <a:t>에 전달함</a:t>
            </a:r>
            <a:r>
              <a:rPr lang="en-US" altLang="ko-KR" dirty="0"/>
              <a:t>. </a:t>
            </a:r>
            <a:r>
              <a:rPr lang="ko-KR" altLang="en-US" dirty="0"/>
              <a:t>그리고 이것을 </a:t>
            </a:r>
            <a:r>
              <a:rPr lang="en-US" altLang="ko-KR" dirty="0" err="1"/>
              <a:t>CodeDeploy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전달하여 </a:t>
            </a:r>
            <a:r>
              <a:rPr lang="en-US" altLang="ko-KR" dirty="0"/>
              <a:t>EC2</a:t>
            </a:r>
            <a:r>
              <a:rPr lang="ko-KR" altLang="en-US" dirty="0"/>
              <a:t>에 배포할 수 있도록 설정함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036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서버에 과부하가 걸려 </a:t>
            </a:r>
            <a:r>
              <a:rPr lang="en-US" altLang="ko-KR" dirty="0" err="1"/>
              <a:t>ssh</a:t>
            </a:r>
            <a:r>
              <a:rPr lang="en-US" altLang="ko-KR" dirty="0"/>
              <a:t> </a:t>
            </a:r>
            <a:r>
              <a:rPr lang="ko-KR" altLang="en-US" dirty="0"/>
              <a:t>접속조차 불가능한 상황이었음</a:t>
            </a:r>
            <a:r>
              <a:rPr lang="en-US" altLang="ko-KR" dirty="0"/>
              <a:t>. </a:t>
            </a: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임시로 서버 사양을 </a:t>
            </a:r>
            <a:r>
              <a:rPr lang="ko-KR" altLang="en-US" dirty="0" err="1"/>
              <a:t>높혔고</a:t>
            </a:r>
            <a:r>
              <a:rPr lang="ko-KR" altLang="en-US" dirty="0"/>
              <a:t> </a:t>
            </a:r>
            <a:r>
              <a:rPr lang="en-US" altLang="ko-KR" dirty="0" err="1"/>
              <a:t>ssh</a:t>
            </a:r>
            <a:r>
              <a:rPr lang="en-US" altLang="ko-KR" dirty="0"/>
              <a:t> </a:t>
            </a:r>
            <a:r>
              <a:rPr lang="ko-KR" altLang="en-US" dirty="0"/>
              <a:t>프로토콜 접속에 성공함</a:t>
            </a:r>
            <a:r>
              <a:rPr lang="en-US" altLang="ko-KR" dirty="0"/>
              <a:t>. </a:t>
            </a:r>
            <a:r>
              <a:rPr lang="ko-KR" altLang="en-US" dirty="0"/>
              <a:t>그리고 서버에서 실행 중인 프로세스를 확인하여</a:t>
            </a:r>
            <a:r>
              <a:rPr lang="en-US" altLang="ko-KR" dirty="0"/>
              <a:t>, </a:t>
            </a:r>
            <a:r>
              <a:rPr lang="en-US" altLang="ko-KR" dirty="0" err="1"/>
              <a:t>MoneroOcean</a:t>
            </a:r>
            <a:r>
              <a:rPr lang="en-US" altLang="ko-KR" dirty="0"/>
              <a:t> </a:t>
            </a:r>
            <a:r>
              <a:rPr lang="ko-KR" altLang="en-US" dirty="0"/>
              <a:t>이라는 수상한 프로세스를 확인함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04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조사 결과</a:t>
            </a:r>
            <a:r>
              <a:rPr lang="en-US" altLang="ko-KR" dirty="0"/>
              <a:t>, ‘</a:t>
            </a:r>
            <a:r>
              <a:rPr lang="ko-KR" altLang="en-US" dirty="0"/>
              <a:t>모네로</a:t>
            </a:r>
            <a:r>
              <a:rPr lang="en-US" altLang="ko-KR" dirty="0"/>
              <a:t>’</a:t>
            </a:r>
            <a:r>
              <a:rPr lang="ko-KR" altLang="en-US" dirty="0"/>
              <a:t> 라는 가상화폐의 </a:t>
            </a:r>
            <a:r>
              <a:rPr lang="ko-KR" altLang="en-US" dirty="0" err="1"/>
              <a:t>채굴기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모네로 </a:t>
            </a:r>
            <a:r>
              <a:rPr lang="ko-KR" altLang="en-US" dirty="0" err="1"/>
              <a:t>오션</a:t>
            </a:r>
            <a:r>
              <a:rPr lang="en-US" altLang="ko-KR" dirty="0"/>
              <a:t>‘ </a:t>
            </a:r>
            <a:r>
              <a:rPr lang="ko-KR" altLang="en-US" dirty="0"/>
              <a:t>이 서버에서 동작하는 중이었음을 확인함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36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Jenkins </a:t>
            </a:r>
            <a:r>
              <a:rPr lang="ko-KR" altLang="en-US" dirty="0"/>
              <a:t>란</a:t>
            </a:r>
            <a:r>
              <a:rPr lang="en-US" altLang="ko-KR" dirty="0"/>
              <a:t>, CI/CD</a:t>
            </a:r>
            <a:r>
              <a:rPr lang="ko-KR" altLang="en-US" dirty="0"/>
              <a:t> 용 툴임</a:t>
            </a:r>
            <a:r>
              <a:rPr lang="en-US" altLang="ko-KR" dirty="0"/>
              <a:t>. </a:t>
            </a:r>
            <a:r>
              <a:rPr lang="ko-KR" altLang="en-US" dirty="0"/>
              <a:t>그리고 현재 프로젝트에서 해당 툴을 사용하는 중임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314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젠킨스</a:t>
            </a:r>
            <a:r>
              <a:rPr lang="ko-KR" altLang="en-US" dirty="0"/>
              <a:t> 관리용 페이지에 접속한 결과</a:t>
            </a:r>
            <a:r>
              <a:rPr lang="en-US" altLang="ko-KR" dirty="0"/>
              <a:t>, </a:t>
            </a:r>
            <a:r>
              <a:rPr lang="ko-KR" altLang="en-US" dirty="0"/>
              <a:t>수상한 프로젝트가 </a:t>
            </a:r>
            <a:r>
              <a:rPr lang="en-US" altLang="ko-KR" dirty="0"/>
              <a:t>2</a:t>
            </a:r>
            <a:r>
              <a:rPr lang="ko-KR" altLang="en-US" dirty="0"/>
              <a:t>개 생성된 것을 확인함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해당 프로젝트들의 빌드</a:t>
            </a:r>
            <a:r>
              <a:rPr lang="en-US" altLang="ko-KR" dirty="0"/>
              <a:t> </a:t>
            </a:r>
            <a:r>
              <a:rPr lang="ko-KR" altLang="en-US" dirty="0"/>
              <a:t>및 배포 시도 기간이 </a:t>
            </a:r>
            <a:r>
              <a:rPr lang="en-US" altLang="ko-KR" dirty="0"/>
              <a:t>‘CPU </a:t>
            </a:r>
            <a:r>
              <a:rPr lang="ko-KR" altLang="en-US" dirty="0"/>
              <a:t>사용률이 급증한 기간</a:t>
            </a:r>
            <a:r>
              <a:rPr lang="en-US" altLang="ko-KR" dirty="0"/>
              <a:t>’</a:t>
            </a:r>
            <a:r>
              <a:rPr lang="ko-KR" altLang="en-US" dirty="0"/>
              <a:t> 과 일치함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103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의심되는 </a:t>
            </a:r>
            <a:r>
              <a:rPr lang="en-US" altLang="ko-KR" dirty="0"/>
              <a:t>Jenkins </a:t>
            </a:r>
            <a:r>
              <a:rPr lang="ko-KR" altLang="en-US" dirty="0"/>
              <a:t>프로젝트에서 수행된 작업에 대한 로그를 살펴보니</a:t>
            </a:r>
            <a:r>
              <a:rPr lang="en-US" altLang="ko-KR" dirty="0"/>
              <a:t>, </a:t>
            </a:r>
            <a:r>
              <a:rPr lang="en-US" altLang="ko-KR" dirty="0" err="1"/>
              <a:t>Monero</a:t>
            </a:r>
            <a:r>
              <a:rPr lang="en-US" altLang="ko-KR" dirty="0"/>
              <a:t> Ocean </a:t>
            </a:r>
            <a:r>
              <a:rPr lang="ko-KR" altLang="en-US" dirty="0"/>
              <a:t>이라는 채굴기를 설치하는 스크립트 파일이 </a:t>
            </a:r>
            <a:r>
              <a:rPr lang="ko-KR" altLang="en-US" dirty="0" err="1"/>
              <a:t>다운로드되고</a:t>
            </a:r>
            <a:r>
              <a:rPr lang="ko-KR" altLang="en-US" dirty="0"/>
              <a:t> 실행되었음을 확인함</a:t>
            </a:r>
            <a:r>
              <a:rPr lang="en-US" altLang="ko-KR" dirty="0"/>
              <a:t>. </a:t>
            </a:r>
            <a:r>
              <a:rPr lang="ko-KR" altLang="en-US" dirty="0"/>
              <a:t>따라서</a:t>
            </a:r>
            <a:r>
              <a:rPr lang="en-US" altLang="ko-KR" dirty="0"/>
              <a:t>, Jenkins </a:t>
            </a:r>
            <a:r>
              <a:rPr lang="ko-KR" altLang="en-US" dirty="0"/>
              <a:t>라는 빌드</a:t>
            </a:r>
            <a:r>
              <a:rPr lang="en-US" altLang="ko-KR" dirty="0"/>
              <a:t> </a:t>
            </a:r>
            <a:r>
              <a:rPr lang="ko-KR" altLang="en-US" dirty="0"/>
              <a:t>배포 툴을 통해</a:t>
            </a:r>
            <a:r>
              <a:rPr lang="en-US" altLang="ko-KR" dirty="0"/>
              <a:t>, </a:t>
            </a:r>
            <a:r>
              <a:rPr lang="ko-KR" altLang="en-US" dirty="0"/>
              <a:t>서버에 침투하여 가상화폐 채굴기를 설치하고 실행한 것이 확인됨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200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서버가 해킹된 원인으로 크게 세 가지를 추정해볼 수 있었음</a:t>
            </a:r>
            <a:r>
              <a:rPr lang="en-US" altLang="ko-KR" dirty="0"/>
              <a:t>. </a:t>
            </a:r>
            <a:r>
              <a:rPr lang="ko-KR" altLang="en-US" dirty="0"/>
              <a:t>첫 번째는 </a:t>
            </a:r>
            <a:r>
              <a:rPr lang="ko-KR" altLang="en-US" dirty="0" err="1"/>
              <a:t>젠킨스</a:t>
            </a:r>
            <a:r>
              <a:rPr lang="ko-KR" altLang="en-US" dirty="0"/>
              <a:t> 접속 계정이 너무나도 허술했던 것이고</a:t>
            </a:r>
            <a:r>
              <a:rPr lang="en-US" altLang="ko-KR" dirty="0"/>
              <a:t>, </a:t>
            </a:r>
            <a:r>
              <a:rPr lang="ko-KR" altLang="en-US" dirty="0"/>
              <a:t>두 번째는 </a:t>
            </a:r>
            <a:r>
              <a:rPr lang="ko-KR" altLang="en-US" dirty="0" err="1"/>
              <a:t>젠킨스</a:t>
            </a:r>
            <a:r>
              <a:rPr lang="ko-KR" altLang="en-US" dirty="0"/>
              <a:t> 자체의 취약점이 존재하는 것임</a:t>
            </a:r>
            <a:r>
              <a:rPr lang="en-US" altLang="ko-KR" dirty="0"/>
              <a:t>. </a:t>
            </a:r>
            <a:r>
              <a:rPr lang="ko-KR" altLang="en-US" dirty="0"/>
              <a:t>마지막은 </a:t>
            </a:r>
            <a:r>
              <a:rPr lang="ko-KR" altLang="en-US" dirty="0" err="1"/>
              <a:t>젠킨스가</a:t>
            </a:r>
            <a:r>
              <a:rPr lang="ko-KR" altLang="en-US" dirty="0"/>
              <a:t> 갖는 시스템에 대한 권한을 </a:t>
            </a:r>
            <a:r>
              <a:rPr lang="en-US" altLang="ko-KR" dirty="0"/>
              <a:t>root </a:t>
            </a:r>
            <a:r>
              <a:rPr lang="ko-KR" altLang="en-US" dirty="0"/>
              <a:t>권한으로 부여한 것임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해커가 </a:t>
            </a:r>
            <a:r>
              <a:rPr lang="ko-KR" altLang="en-US" dirty="0" err="1"/>
              <a:t>젠킨스에</a:t>
            </a:r>
            <a:r>
              <a:rPr lang="ko-KR" altLang="en-US" dirty="0"/>
              <a:t> 접속할 수 있는 </a:t>
            </a:r>
            <a:r>
              <a:rPr lang="ko-KR" altLang="en-US" dirty="0" err="1"/>
              <a:t>엔드포인트를</a:t>
            </a:r>
            <a:r>
              <a:rPr lang="ko-KR" altLang="en-US" dirty="0"/>
              <a:t> 알아내</a:t>
            </a:r>
            <a:r>
              <a:rPr lang="en-US" altLang="ko-KR" dirty="0"/>
              <a:t>, </a:t>
            </a:r>
            <a:r>
              <a:rPr lang="ko-KR" altLang="en-US" dirty="0"/>
              <a:t>무작위로 계정 정보를 입력해 로그인했을 수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혹은 자체 취약점을 통해</a:t>
            </a:r>
            <a:r>
              <a:rPr lang="en-US" altLang="ko-KR" dirty="0"/>
              <a:t>, </a:t>
            </a:r>
            <a:r>
              <a:rPr lang="ko-KR" altLang="en-US" dirty="0" err="1"/>
              <a:t>젠킨스에</a:t>
            </a:r>
            <a:r>
              <a:rPr lang="ko-KR" altLang="en-US" dirty="0"/>
              <a:t> 접속했을 수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</a:t>
            </a:r>
            <a:r>
              <a:rPr lang="ko-KR" altLang="en-US" dirty="0" err="1"/>
              <a:t>젠킨스가</a:t>
            </a:r>
            <a:r>
              <a:rPr lang="ko-KR" altLang="en-US" dirty="0"/>
              <a:t> 권리자 권한을 갖기 때문에</a:t>
            </a:r>
            <a:r>
              <a:rPr lang="en-US" altLang="ko-KR" dirty="0"/>
              <a:t>, </a:t>
            </a:r>
            <a:r>
              <a:rPr lang="ko-KR" altLang="en-US" dirty="0"/>
              <a:t>쉘 스크립트를 다운로드 받아 실행시키는 것에 아무런 제약을 하지 않음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952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en-US" altLang="ko-KR" dirty="0"/>
              <a:t>Jenkins</a:t>
            </a:r>
            <a:r>
              <a:rPr lang="ko-KR" altLang="en-US" dirty="0"/>
              <a:t>를 대체하여</a:t>
            </a:r>
            <a:r>
              <a:rPr lang="en-US" altLang="ko-KR" dirty="0"/>
              <a:t>, CI/CD </a:t>
            </a:r>
            <a:r>
              <a:rPr lang="ko-KR" altLang="en-US" dirty="0"/>
              <a:t>환경을 다시 구축하기로 결정함</a:t>
            </a:r>
            <a:r>
              <a:rPr lang="en-US" altLang="ko-KR" dirty="0"/>
              <a:t>. </a:t>
            </a:r>
            <a:r>
              <a:rPr lang="ko-KR" altLang="en-US" dirty="0"/>
              <a:t>이때 사용할 요소는 모두 서비스 제공 업체 측에서 관리되는 것으로 선정함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 </a:t>
            </a:r>
            <a:r>
              <a:rPr lang="ko-KR" altLang="en-US" dirty="0"/>
              <a:t>직접 구축할 필요가 없는 것으로 선택하여</a:t>
            </a:r>
            <a:r>
              <a:rPr lang="en-US" altLang="ko-KR" dirty="0"/>
              <a:t>, </a:t>
            </a:r>
            <a:r>
              <a:rPr lang="ko-KR" altLang="en-US" dirty="0"/>
              <a:t>보안 이슈에 대한 비용을 최소화하기로 결정함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</a:t>
            </a:r>
            <a:r>
              <a:rPr lang="en-US" altLang="ko-KR" dirty="0"/>
              <a:t>Travis </a:t>
            </a:r>
            <a:r>
              <a:rPr lang="ko-KR" altLang="en-US" dirty="0"/>
              <a:t>라는 </a:t>
            </a:r>
            <a:r>
              <a:rPr lang="en-US" altLang="ko-KR" dirty="0"/>
              <a:t>CI </a:t>
            </a:r>
            <a:r>
              <a:rPr lang="ko-KR" altLang="en-US" dirty="0"/>
              <a:t>툴을 적용함</a:t>
            </a:r>
            <a:r>
              <a:rPr lang="en-US" altLang="ko-KR" dirty="0"/>
              <a:t>. </a:t>
            </a:r>
            <a:r>
              <a:rPr lang="ko-KR" altLang="en-US" dirty="0"/>
              <a:t>이것은 </a:t>
            </a:r>
            <a:r>
              <a:rPr lang="en-US" altLang="ko-KR" dirty="0"/>
              <a:t>Travis </a:t>
            </a:r>
            <a:r>
              <a:rPr lang="ko-KR" altLang="en-US" dirty="0"/>
              <a:t>자체 클라우드의 가상 </a:t>
            </a:r>
            <a:r>
              <a:rPr lang="ko-KR" altLang="en-US" dirty="0" err="1"/>
              <a:t>머신이</a:t>
            </a:r>
            <a:r>
              <a:rPr lang="ko-KR" altLang="en-US" dirty="0"/>
              <a:t> 동작하여 빌드를 해주는 툴임</a:t>
            </a:r>
            <a:r>
              <a:rPr lang="en-US" altLang="ko-KR" dirty="0"/>
              <a:t>. </a:t>
            </a:r>
            <a:r>
              <a:rPr lang="ko-KR" altLang="en-US" dirty="0"/>
              <a:t>이렇게 </a:t>
            </a:r>
            <a:r>
              <a:rPr lang="ko-KR" altLang="en-US" dirty="0" err="1"/>
              <a:t>빌드된</a:t>
            </a:r>
            <a:r>
              <a:rPr lang="ko-KR" altLang="en-US" dirty="0"/>
              <a:t> </a:t>
            </a:r>
            <a:r>
              <a:rPr lang="en-US" altLang="ko-KR" dirty="0"/>
              <a:t>jar </a:t>
            </a:r>
            <a:r>
              <a:rPr lang="ko-KR" altLang="en-US" dirty="0"/>
              <a:t>파일을 </a:t>
            </a:r>
            <a:r>
              <a:rPr lang="en-US" altLang="ko-KR" dirty="0"/>
              <a:t>AWS</a:t>
            </a:r>
            <a:r>
              <a:rPr lang="ko-KR" altLang="en-US" dirty="0"/>
              <a:t>에서 제공하는 </a:t>
            </a:r>
            <a:r>
              <a:rPr lang="en-US" altLang="ko-KR" dirty="0"/>
              <a:t>S3</a:t>
            </a:r>
            <a:r>
              <a:rPr lang="ko-KR" altLang="en-US" dirty="0"/>
              <a:t>와 </a:t>
            </a:r>
            <a:r>
              <a:rPr lang="en-US" altLang="ko-KR" dirty="0" err="1"/>
              <a:t>CodeDeploy</a:t>
            </a:r>
            <a:r>
              <a:rPr lang="ko-KR" altLang="en-US" dirty="0"/>
              <a:t>로 </a:t>
            </a:r>
            <a:r>
              <a:rPr lang="en-US" altLang="ko-KR" dirty="0"/>
              <a:t>EC2 </a:t>
            </a:r>
            <a:r>
              <a:rPr lang="ko-KR" altLang="en-US" dirty="0"/>
              <a:t>서버에 배포하도록 설정함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이것을 통해</a:t>
            </a:r>
            <a:r>
              <a:rPr lang="en-US" altLang="ko-KR" dirty="0"/>
              <a:t>, </a:t>
            </a:r>
            <a:r>
              <a:rPr lang="ko-KR" altLang="en-US" dirty="0"/>
              <a:t>자체적으로 </a:t>
            </a:r>
            <a:r>
              <a:rPr lang="en-US" altLang="ko-KR" dirty="0"/>
              <a:t>CI/CD</a:t>
            </a:r>
            <a:r>
              <a:rPr lang="ko-KR" altLang="en-US" dirty="0"/>
              <a:t> 서버를 구성하고 관리할 필요없이</a:t>
            </a:r>
            <a:r>
              <a:rPr lang="en-US" altLang="ko-KR" dirty="0"/>
              <a:t>, </a:t>
            </a:r>
            <a:r>
              <a:rPr lang="ko-KR" altLang="en-US" dirty="0"/>
              <a:t>더 안전한 환경을 구성할 수 있었음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306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EC2</a:t>
            </a:r>
            <a:r>
              <a:rPr lang="ko-KR" altLang="en-US" dirty="0"/>
              <a:t>에서 </a:t>
            </a:r>
            <a:r>
              <a:rPr lang="en-US" altLang="ko-KR" dirty="0"/>
              <a:t>‘</a:t>
            </a:r>
            <a:r>
              <a:rPr lang="ko-KR" altLang="en-US" dirty="0"/>
              <a:t>서버 애플리케이션</a:t>
            </a:r>
            <a:r>
              <a:rPr lang="en-US" altLang="ko-KR" dirty="0"/>
              <a:t>‘ </a:t>
            </a:r>
            <a:r>
              <a:rPr lang="ko-KR" altLang="en-US" dirty="0"/>
              <a:t>과 </a:t>
            </a:r>
            <a:r>
              <a:rPr lang="en-US" altLang="ko-KR" dirty="0"/>
              <a:t>‘Jenkins’</a:t>
            </a:r>
            <a:r>
              <a:rPr lang="ko-KR" altLang="en-US" dirty="0"/>
              <a:t> 가 함께 동작하는 구조였음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6BB33-7462-4284-A591-14D4536006E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39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2022-04-12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3227268" y="2490281"/>
            <a:ext cx="5737469" cy="1877437"/>
            <a:chOff x="3227268" y="1767838"/>
            <a:chExt cx="5737469" cy="187743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3227268" y="1767838"/>
              <a:ext cx="57374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</a:rPr>
                <a:t>전공종합설계</a:t>
              </a:r>
              <a:r>
                <a:rPr lang="en-US" altLang="ko-KR" sz="3600" dirty="0">
                  <a:solidFill>
                    <a:schemeClr val="bg1"/>
                  </a:solidFill>
                </a:rPr>
                <a:t>2 </a:t>
              </a:r>
              <a:r>
                <a:rPr lang="ko-KR" altLang="en-US" sz="3600" dirty="0">
                  <a:solidFill>
                    <a:schemeClr val="bg1"/>
                  </a:solidFill>
                </a:rPr>
                <a:t>진행상황 발표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4435997" y="2537279"/>
              <a:ext cx="332001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b="1" dirty="0" err="1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RunToU</a:t>
              </a:r>
              <a:endParaRPr lang="ko-KR" altLang="en-US" sz="6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2B9EA9-0D97-4CD0-883A-A96075B6697D}"/>
              </a:ext>
            </a:extLst>
          </p:cNvPr>
          <p:cNvSpPr txBox="1"/>
          <p:nvPr/>
        </p:nvSpPr>
        <p:spPr>
          <a:xfrm>
            <a:off x="386080" y="5085184"/>
            <a:ext cx="1610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발표자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우태균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팀장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우태균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51FF48-554F-4B35-9371-D1326AD6EFCE}"/>
              </a:ext>
            </a:extLst>
          </p:cNvPr>
          <p:cNvSpPr txBox="1"/>
          <p:nvPr/>
        </p:nvSpPr>
        <p:spPr>
          <a:xfrm>
            <a:off x="386080" y="5654551"/>
            <a:ext cx="13680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팀원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 err="1">
                <a:solidFill>
                  <a:schemeClr val="bg1"/>
                </a:solidFill>
              </a:rPr>
              <a:t>전영서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ko-KR" altLang="en-US" dirty="0" err="1">
                <a:solidFill>
                  <a:schemeClr val="bg1"/>
                </a:solidFill>
              </a:rPr>
              <a:t>김창건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</a:rPr>
              <a:t>박종민</a:t>
            </a:r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E1BE377-926E-4FEE-AD02-3004BC883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1" y="3708260"/>
              <a:ext cx="4570436" cy="1354217"/>
              <a:chOff x="2700072" y="2021840"/>
              <a:chExt cx="6223443" cy="18440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3,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2865899" y="2734295"/>
                <a:ext cx="6057616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Back </a:t>
                </a:r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진행 현황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9039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8649D55-36CA-4597-9442-355034AD424D}"/>
              </a:ext>
            </a:extLst>
          </p:cNvPr>
          <p:cNvGrpSpPr/>
          <p:nvPr/>
        </p:nvGrpSpPr>
        <p:grpSpPr>
          <a:xfrm>
            <a:off x="868680" y="2192020"/>
            <a:ext cx="10454640" cy="2473960"/>
            <a:chOff x="868680" y="2192020"/>
            <a:chExt cx="10454640" cy="2473960"/>
          </a:xfrm>
        </p:grpSpPr>
        <p:sp>
          <p:nvSpPr>
            <p:cNvPr id="3" name="양쪽 대괄호 2">
              <a:extLst>
                <a:ext uri="{FF2B5EF4-FFF2-40B4-BE49-F238E27FC236}">
                  <a16:creationId xmlns:a16="http://schemas.microsoft.com/office/drawing/2014/main" id="{977CCC50-97AB-4DED-A4F2-4E6F6F6F4999}"/>
                </a:ext>
              </a:extLst>
            </p:cNvPr>
            <p:cNvSpPr/>
            <p:nvPr/>
          </p:nvSpPr>
          <p:spPr>
            <a:xfrm>
              <a:off x="868680" y="2192020"/>
              <a:ext cx="10454640" cy="2473960"/>
            </a:xfrm>
            <a:prstGeom prst="bracketPair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571FA8E-9608-43A1-8B58-C81799AF43D3}"/>
                </a:ext>
              </a:extLst>
            </p:cNvPr>
            <p:cNvSpPr txBox="1"/>
            <p:nvPr/>
          </p:nvSpPr>
          <p:spPr>
            <a:xfrm>
              <a:off x="1724455" y="2921168"/>
              <a:ext cx="874309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6000" dirty="0">
                  <a:solidFill>
                    <a:schemeClr val="bg1"/>
                  </a:solidFill>
                </a:rPr>
                <a:t>해킹으로 인한</a:t>
              </a:r>
              <a:r>
                <a:rPr lang="en-US" altLang="ko-KR" sz="6000" dirty="0">
                  <a:solidFill>
                    <a:schemeClr val="bg1"/>
                  </a:solidFill>
                </a:rPr>
                <a:t>, </a:t>
              </a:r>
              <a:r>
                <a:rPr lang="ko-KR" altLang="en-US" sz="6000" dirty="0">
                  <a:solidFill>
                    <a:schemeClr val="bg1"/>
                  </a:solidFill>
                </a:rPr>
                <a:t>서버 재구축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6475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6662175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1-1.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서버 과부화 상황 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2CAF96B-FC81-4818-B4F7-E823531101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939" y="2026044"/>
            <a:ext cx="6572122" cy="28893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40384D1-CD5F-4B07-991E-673B497EEB13}"/>
              </a:ext>
            </a:extLst>
          </p:cNvPr>
          <p:cNvSpPr txBox="1"/>
          <p:nvPr/>
        </p:nvSpPr>
        <p:spPr>
          <a:xfrm flipH="1">
            <a:off x="4770122" y="5264316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서버 </a:t>
            </a:r>
            <a:r>
              <a:rPr lang="en-US" altLang="ko-KR" dirty="0"/>
              <a:t>CPU </a:t>
            </a:r>
            <a:r>
              <a:rPr lang="ko-KR" altLang="en-US" dirty="0"/>
              <a:t>사용률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BDFE95C-191F-4DC9-90DE-06B9BFCE7F31}"/>
              </a:ext>
            </a:extLst>
          </p:cNvPr>
          <p:cNvCxnSpPr/>
          <p:nvPr/>
        </p:nvCxnSpPr>
        <p:spPr>
          <a:xfrm>
            <a:off x="5449572" y="5843439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038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1-2.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en-US" altLang="ko-KR" sz="2800" b="1" dirty="0" err="1">
                <a:solidFill>
                  <a:schemeClr val="bg1"/>
                </a:solidFill>
                <a:latin typeface="나눔스퀘어 ExtraBold"/>
                <a:ea typeface="나눔스퀘어 ExtraBold"/>
              </a:rPr>
              <a:t>Monero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 Ocean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프로세스 포착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384D1-CD5F-4B07-991E-673B497EEB13}"/>
              </a:ext>
            </a:extLst>
          </p:cNvPr>
          <p:cNvSpPr txBox="1"/>
          <p:nvPr/>
        </p:nvSpPr>
        <p:spPr>
          <a:xfrm flipH="1">
            <a:off x="4887944" y="4447554"/>
            <a:ext cx="2092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서버에서 실행중인 프로세스 목록</a:t>
            </a:r>
            <a:endParaRPr lang="ko-KR" altLang="en-US" dirty="0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BDFE95C-191F-4DC9-90DE-06B9BFCE7F31}"/>
              </a:ext>
            </a:extLst>
          </p:cNvPr>
          <p:cNvCxnSpPr/>
          <p:nvPr/>
        </p:nvCxnSpPr>
        <p:spPr>
          <a:xfrm>
            <a:off x="5567394" y="5161092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6BBBA4CD-FAE6-42E8-81CB-F107FBC91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28" y="2861260"/>
            <a:ext cx="10847143" cy="108983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60F633A-0C30-4C7D-AD08-0FB68D52D47E}"/>
              </a:ext>
            </a:extLst>
          </p:cNvPr>
          <p:cNvSpPr/>
          <p:nvPr/>
        </p:nvSpPr>
        <p:spPr>
          <a:xfrm>
            <a:off x="5781368" y="3293314"/>
            <a:ext cx="1199536" cy="2271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32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1-3.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en-US" altLang="ko-KR" sz="2800" b="1" dirty="0" err="1">
                <a:solidFill>
                  <a:schemeClr val="bg1"/>
                </a:solidFill>
                <a:latin typeface="나눔스퀘어 ExtraBold"/>
                <a:ea typeface="나눔스퀘어 ExtraBold"/>
              </a:rPr>
              <a:t>Monero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란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384D1-CD5F-4B07-991E-673B497EEB13}"/>
              </a:ext>
            </a:extLst>
          </p:cNvPr>
          <p:cNvSpPr txBox="1"/>
          <p:nvPr/>
        </p:nvSpPr>
        <p:spPr>
          <a:xfrm flipH="1">
            <a:off x="2782695" y="4447554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모네로</a:t>
            </a:r>
            <a:r>
              <a:rPr lang="en-US" altLang="ko-KR" dirty="0"/>
              <a:t>: </a:t>
            </a:r>
            <a:r>
              <a:rPr lang="ko-KR" altLang="en-US" dirty="0"/>
              <a:t>가상화폐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BDFE95C-191F-4DC9-90DE-06B9BFCE7F31}"/>
              </a:ext>
            </a:extLst>
          </p:cNvPr>
          <p:cNvCxnSpPr/>
          <p:nvPr/>
        </p:nvCxnSpPr>
        <p:spPr>
          <a:xfrm>
            <a:off x="3432648" y="493495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0F4C3A-D40D-4038-9FA9-878C8ABD8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911" y="2437739"/>
            <a:ext cx="3764282" cy="198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2F859CA-8B76-4F63-B3CC-EB7728924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048" y="2434144"/>
            <a:ext cx="1986117" cy="198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B6C950-BB7B-4236-98CD-6F08F09A4C2F}"/>
              </a:ext>
            </a:extLst>
          </p:cNvPr>
          <p:cNvSpPr txBox="1"/>
          <p:nvPr/>
        </p:nvSpPr>
        <p:spPr>
          <a:xfrm flipH="1">
            <a:off x="7979205" y="4447554"/>
            <a:ext cx="2331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모네로 </a:t>
            </a:r>
            <a:r>
              <a:rPr lang="ko-KR" altLang="en-US" dirty="0" err="1"/>
              <a:t>오션</a:t>
            </a:r>
            <a:r>
              <a:rPr lang="en-US" altLang="ko-KR" dirty="0"/>
              <a:t>: </a:t>
            </a:r>
            <a:r>
              <a:rPr lang="ko-KR" altLang="en-US" dirty="0" err="1"/>
              <a:t>채굴기</a:t>
            </a:r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8AE6EDC-950B-4539-B789-E5D61D0A3CEA}"/>
              </a:ext>
            </a:extLst>
          </p:cNvPr>
          <p:cNvCxnSpPr/>
          <p:nvPr/>
        </p:nvCxnSpPr>
        <p:spPr>
          <a:xfrm>
            <a:off x="8629158" y="493495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421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1-4.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헤드라인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AC206AE-FBAD-419D-ABAF-0E93F8C89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9" y="2271639"/>
            <a:ext cx="6995766" cy="1196444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F1015444-BE0A-40EB-88D2-FDD3B71146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082" y="3925142"/>
            <a:ext cx="6873836" cy="12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06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1-5.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서버 침투 경로 추적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384D1-CD5F-4B07-991E-673B497EEB13}"/>
              </a:ext>
            </a:extLst>
          </p:cNvPr>
          <p:cNvSpPr txBox="1"/>
          <p:nvPr/>
        </p:nvSpPr>
        <p:spPr>
          <a:xfrm flipH="1">
            <a:off x="4627637" y="4447553"/>
            <a:ext cx="231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Jenkins </a:t>
            </a:r>
            <a:r>
              <a:rPr lang="ko-KR" altLang="en-US" dirty="0"/>
              <a:t>관리 페이지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BDFE95C-191F-4DC9-90DE-06B9BFCE7F31}"/>
              </a:ext>
            </a:extLst>
          </p:cNvPr>
          <p:cNvCxnSpPr/>
          <p:nvPr/>
        </p:nvCxnSpPr>
        <p:spPr>
          <a:xfrm>
            <a:off x="5420075" y="493495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951A1C2-D823-4B75-AD99-4DF184C98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014" y="2410446"/>
            <a:ext cx="8807916" cy="191904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ED6C8F-1E43-4631-BAD9-C7E95F1AAED4}"/>
              </a:ext>
            </a:extLst>
          </p:cNvPr>
          <p:cNvSpPr/>
          <p:nvPr/>
        </p:nvSpPr>
        <p:spPr>
          <a:xfrm>
            <a:off x="1688445" y="3142840"/>
            <a:ext cx="8163478" cy="2861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9C2400-A61B-40E6-B660-B1110D3CE0EE}"/>
              </a:ext>
            </a:extLst>
          </p:cNvPr>
          <p:cNvSpPr/>
          <p:nvPr/>
        </p:nvSpPr>
        <p:spPr>
          <a:xfrm>
            <a:off x="1688445" y="3512926"/>
            <a:ext cx="8163478" cy="2861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77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1-5.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해킹 조사 과정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–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서버 침투 경로 추적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384D1-CD5F-4B07-991E-673B497EEB13}"/>
              </a:ext>
            </a:extLst>
          </p:cNvPr>
          <p:cNvSpPr txBox="1"/>
          <p:nvPr/>
        </p:nvSpPr>
        <p:spPr>
          <a:xfrm flipH="1">
            <a:off x="3779646" y="4811567"/>
            <a:ext cx="401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‘</a:t>
            </a:r>
            <a:r>
              <a:rPr lang="ko-KR" altLang="en-US" dirty="0"/>
              <a:t>의심 </a:t>
            </a:r>
            <a:r>
              <a:rPr lang="en-US" altLang="ko-KR" dirty="0"/>
              <a:t>Jenkins </a:t>
            </a:r>
            <a:r>
              <a:rPr lang="ko-KR" altLang="en-US" dirty="0"/>
              <a:t>프로젝트</a:t>
            </a:r>
            <a:r>
              <a:rPr lang="en-US" altLang="ko-KR" dirty="0"/>
              <a:t>’</a:t>
            </a:r>
            <a:r>
              <a:rPr lang="ko-KR" altLang="en-US" dirty="0"/>
              <a:t>의 빌드 로그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BDFE95C-191F-4DC9-90DE-06B9BFCE7F31}"/>
              </a:ext>
            </a:extLst>
          </p:cNvPr>
          <p:cNvCxnSpPr/>
          <p:nvPr/>
        </p:nvCxnSpPr>
        <p:spPr>
          <a:xfrm>
            <a:off x="5420075" y="5298964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C256172E-9E77-4683-8CCE-C6B05D59E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758" y="2285901"/>
            <a:ext cx="8588484" cy="228619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F505C2B-D1D4-41CC-B6CD-B4F7B45DFB4A}"/>
              </a:ext>
            </a:extLst>
          </p:cNvPr>
          <p:cNvSpPr/>
          <p:nvPr/>
        </p:nvSpPr>
        <p:spPr>
          <a:xfrm>
            <a:off x="1924419" y="3886552"/>
            <a:ext cx="8163478" cy="4003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85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1-6.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추정 원인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2F677FD-6A99-433B-A564-D79F01D62797}"/>
              </a:ext>
            </a:extLst>
          </p:cNvPr>
          <p:cNvSpPr/>
          <p:nvPr/>
        </p:nvSpPr>
        <p:spPr>
          <a:xfrm>
            <a:off x="1281143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938E3-0C61-4F9D-A1B5-E35D87F3C087}"/>
              </a:ext>
            </a:extLst>
          </p:cNvPr>
          <p:cNvSpPr txBox="1"/>
          <p:nvPr/>
        </p:nvSpPr>
        <p:spPr>
          <a:xfrm flipH="1">
            <a:off x="1651982" y="5334787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젠킨스</a:t>
            </a:r>
            <a:r>
              <a:rPr lang="ko-KR" altLang="en-US" dirty="0"/>
              <a:t> 접속 계정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707D53-C59A-4CF3-B656-CB6BDD32B7F2}"/>
              </a:ext>
            </a:extLst>
          </p:cNvPr>
          <p:cNvCxnSpPr/>
          <p:nvPr/>
        </p:nvCxnSpPr>
        <p:spPr>
          <a:xfrm>
            <a:off x="2327623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9603E2-8D27-4CE1-AB8E-82D5C412E539}"/>
              </a:ext>
            </a:extLst>
          </p:cNvPr>
          <p:cNvSpPr/>
          <p:nvPr/>
        </p:nvSpPr>
        <p:spPr>
          <a:xfrm>
            <a:off x="4646560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E2A58A-F08C-448D-9BEF-A6720CF6E19A}"/>
              </a:ext>
            </a:extLst>
          </p:cNvPr>
          <p:cNvSpPr txBox="1"/>
          <p:nvPr/>
        </p:nvSpPr>
        <p:spPr>
          <a:xfrm flipH="1">
            <a:off x="5017399" y="5334787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젠킨스</a:t>
            </a:r>
            <a:r>
              <a:rPr lang="ko-KR" altLang="en-US" dirty="0"/>
              <a:t> 자체 취약점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084FC24-F80F-48F0-81DE-3B776D0EDE52}"/>
              </a:ext>
            </a:extLst>
          </p:cNvPr>
          <p:cNvCxnSpPr/>
          <p:nvPr/>
        </p:nvCxnSpPr>
        <p:spPr>
          <a:xfrm>
            <a:off x="5693040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CCA97D-1F1A-4CC8-A159-438247344B24}"/>
              </a:ext>
            </a:extLst>
          </p:cNvPr>
          <p:cNvSpPr txBox="1"/>
          <p:nvPr/>
        </p:nvSpPr>
        <p:spPr>
          <a:xfrm>
            <a:off x="1587785" y="3021817"/>
            <a:ext cx="2213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admin</a:t>
            </a:r>
          </a:p>
          <a:p>
            <a:r>
              <a:rPr lang="en-US" altLang="ko-KR" sz="3200" b="1" dirty="0"/>
              <a:t>admin123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8F65FB-FF4A-4E74-A024-3135FE66C8E1}"/>
              </a:ext>
            </a:extLst>
          </p:cNvPr>
          <p:cNvSpPr txBox="1"/>
          <p:nvPr/>
        </p:nvSpPr>
        <p:spPr>
          <a:xfrm>
            <a:off x="4646560" y="3059668"/>
            <a:ext cx="2834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CVE-2017-1000353RCE</a:t>
            </a:r>
          </a:p>
          <a:p>
            <a:pPr algn="ctr"/>
            <a:r>
              <a:rPr lang="ko-KR" altLang="en-US" sz="2400" b="1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취약점</a:t>
            </a:r>
            <a:endParaRPr lang="ko-KR" altLang="en-US" sz="2400" b="1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7FAD77-A24D-495E-A9B9-6E5251A50569}"/>
              </a:ext>
            </a:extLst>
          </p:cNvPr>
          <p:cNvSpPr/>
          <p:nvPr/>
        </p:nvSpPr>
        <p:spPr>
          <a:xfrm>
            <a:off x="8011975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85C624-8443-4C70-B2B7-35274D9A5F5D}"/>
              </a:ext>
            </a:extLst>
          </p:cNvPr>
          <p:cNvSpPr txBox="1"/>
          <p:nvPr/>
        </p:nvSpPr>
        <p:spPr>
          <a:xfrm flipH="1">
            <a:off x="8382814" y="5334787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젠킨스의</a:t>
            </a:r>
            <a:r>
              <a:rPr lang="ko-KR" altLang="en-US" dirty="0"/>
              <a:t> 권한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4EF57C1-178E-462F-9E78-24D500C6A5A2}"/>
              </a:ext>
            </a:extLst>
          </p:cNvPr>
          <p:cNvCxnSpPr/>
          <p:nvPr/>
        </p:nvCxnSpPr>
        <p:spPr>
          <a:xfrm>
            <a:off x="9058455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A5F63C-B260-4A5D-8C20-1C167E73ED34}"/>
              </a:ext>
            </a:extLst>
          </p:cNvPr>
          <p:cNvSpPr txBox="1"/>
          <p:nvPr/>
        </p:nvSpPr>
        <p:spPr>
          <a:xfrm>
            <a:off x="8816148" y="3268038"/>
            <a:ext cx="1218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Root</a:t>
            </a:r>
          </a:p>
        </p:txBody>
      </p:sp>
    </p:spTree>
    <p:extLst>
      <p:ext uri="{BB962C8B-B14F-4D97-AF65-F5344CB8AC3E}">
        <p14:creationId xmlns:p14="http://schemas.microsoft.com/office/powerpoint/2010/main" val="3835009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1-7.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해결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2F677FD-6A99-433B-A564-D79F01D62797}"/>
              </a:ext>
            </a:extLst>
          </p:cNvPr>
          <p:cNvSpPr/>
          <p:nvPr/>
        </p:nvSpPr>
        <p:spPr>
          <a:xfrm>
            <a:off x="1281143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938E3-0C61-4F9D-A1B5-E35D87F3C087}"/>
              </a:ext>
            </a:extLst>
          </p:cNvPr>
          <p:cNvSpPr txBox="1"/>
          <p:nvPr/>
        </p:nvSpPr>
        <p:spPr>
          <a:xfrm flipH="1">
            <a:off x="1545380" y="5196287"/>
            <a:ext cx="2256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/>
              <a:t>자체적인</a:t>
            </a:r>
            <a:endParaRPr lang="en-US" altLang="ko-KR" sz="1800" dirty="0"/>
          </a:p>
          <a:p>
            <a:r>
              <a:rPr lang="ko-KR" altLang="en-US" sz="1800" dirty="0"/>
              <a:t>빌드 배포 서버 구축 </a:t>
            </a:r>
            <a:r>
              <a:rPr lang="en-US" altLang="ko-KR" sz="1800" dirty="0"/>
              <a:t>X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707D53-C59A-4CF3-B656-CB6BDD32B7F2}"/>
              </a:ext>
            </a:extLst>
          </p:cNvPr>
          <p:cNvCxnSpPr/>
          <p:nvPr/>
        </p:nvCxnSpPr>
        <p:spPr>
          <a:xfrm>
            <a:off x="2218001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9603E2-8D27-4CE1-AB8E-82D5C412E539}"/>
              </a:ext>
            </a:extLst>
          </p:cNvPr>
          <p:cNvSpPr/>
          <p:nvPr/>
        </p:nvSpPr>
        <p:spPr>
          <a:xfrm>
            <a:off x="4646560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E2A58A-F08C-448D-9BEF-A6720CF6E19A}"/>
              </a:ext>
            </a:extLst>
          </p:cNvPr>
          <p:cNvSpPr txBox="1"/>
          <p:nvPr/>
        </p:nvSpPr>
        <p:spPr>
          <a:xfrm flipH="1">
            <a:off x="5017399" y="5334787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Travis - CI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084FC24-F80F-48F0-81DE-3B776D0EDE52}"/>
              </a:ext>
            </a:extLst>
          </p:cNvPr>
          <p:cNvCxnSpPr/>
          <p:nvPr/>
        </p:nvCxnSpPr>
        <p:spPr>
          <a:xfrm>
            <a:off x="5693040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7FAD77-A24D-495E-A9B9-6E5251A50569}"/>
              </a:ext>
            </a:extLst>
          </p:cNvPr>
          <p:cNvSpPr/>
          <p:nvPr/>
        </p:nvSpPr>
        <p:spPr>
          <a:xfrm>
            <a:off x="8011975" y="2164870"/>
            <a:ext cx="2834638" cy="2834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85C624-8443-4C70-B2B7-35274D9A5F5D}"/>
              </a:ext>
            </a:extLst>
          </p:cNvPr>
          <p:cNvSpPr txBox="1"/>
          <p:nvPr/>
        </p:nvSpPr>
        <p:spPr>
          <a:xfrm flipH="1">
            <a:off x="8382814" y="5334787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S3, </a:t>
            </a:r>
            <a:r>
              <a:rPr lang="en-US" altLang="ko-KR" dirty="0" err="1"/>
              <a:t>CodeDeploy</a:t>
            </a:r>
            <a:endParaRPr lang="ko-KR" altLang="en-US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4EF57C1-178E-462F-9E78-24D500C6A5A2}"/>
              </a:ext>
            </a:extLst>
          </p:cNvPr>
          <p:cNvCxnSpPr/>
          <p:nvPr/>
        </p:nvCxnSpPr>
        <p:spPr>
          <a:xfrm>
            <a:off x="9058455" y="59139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00474BFC-BA83-46D5-9AE2-D955BB114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474" y="2465372"/>
            <a:ext cx="1617952" cy="2233633"/>
          </a:xfrm>
          <a:prstGeom prst="rect">
            <a:avLst/>
          </a:prstGeom>
        </p:spPr>
      </p:pic>
      <p:sp>
        <p:nvSpPr>
          <p:cNvPr id="9" name="&quot;허용 안 됨&quot; 기호 8">
            <a:extLst>
              <a:ext uri="{FF2B5EF4-FFF2-40B4-BE49-F238E27FC236}">
                <a16:creationId xmlns:a16="http://schemas.microsoft.com/office/drawing/2014/main" id="{46D7FA9A-85E1-47B8-AD0B-8AF62122981A}"/>
              </a:ext>
            </a:extLst>
          </p:cNvPr>
          <p:cNvSpPr/>
          <p:nvPr/>
        </p:nvSpPr>
        <p:spPr>
          <a:xfrm>
            <a:off x="2034582" y="2894404"/>
            <a:ext cx="1327759" cy="1327759"/>
          </a:xfrm>
          <a:prstGeom prst="noSmoking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056" name="Picture 8" descr="Travis CI로 Express를 Docker Hub에 Push 하기 | by Jeongkuk Seo | sjk5766 | Medium">
            <a:extLst>
              <a:ext uri="{FF2B5EF4-FFF2-40B4-BE49-F238E27FC236}">
                <a16:creationId xmlns:a16="http://schemas.microsoft.com/office/drawing/2014/main" id="{C4615158-2727-4EEE-953F-E20BF7E09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79" t="7067" r="24955" b="6519"/>
          <a:stretch/>
        </p:blipFill>
        <p:spPr bwMode="auto">
          <a:xfrm>
            <a:off x="5142614" y="2355368"/>
            <a:ext cx="1906771" cy="245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WS S3">
            <a:extLst>
              <a:ext uri="{FF2B5EF4-FFF2-40B4-BE49-F238E27FC236}">
                <a16:creationId xmlns:a16="http://schemas.microsoft.com/office/drawing/2014/main" id="{1489CDE2-390D-4EC3-A0DB-FE5672413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8" r="25378"/>
          <a:stretch/>
        </p:blipFill>
        <p:spPr bwMode="auto">
          <a:xfrm>
            <a:off x="8287723" y="2355368"/>
            <a:ext cx="1111916" cy="120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WS] CodeDeploy (2/2)">
            <a:extLst>
              <a:ext uri="{FF2B5EF4-FFF2-40B4-BE49-F238E27FC236}">
                <a16:creationId xmlns:a16="http://schemas.microsoft.com/office/drawing/2014/main" id="{66F34D65-A5A0-447C-A60C-67AD1780EC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74" t="6611" r="33271" b="10567"/>
          <a:stretch/>
        </p:blipFill>
        <p:spPr bwMode="auto">
          <a:xfrm>
            <a:off x="9725710" y="3547671"/>
            <a:ext cx="987413" cy="1348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45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0368D86-12DE-4DDD-8265-3E0BC9A279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1" b="78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39C14-DAA4-4C3C-A0D8-AAD40B4FC90A}"/>
              </a:ext>
            </a:extLst>
          </p:cNvPr>
          <p:cNvSpPr txBox="1"/>
          <p:nvPr/>
        </p:nvSpPr>
        <p:spPr>
          <a:xfrm flipH="1">
            <a:off x="1976119" y="1225788"/>
            <a:ext cx="3175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A table of 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1191929" y="2525186"/>
            <a:ext cx="2531783" cy="523220"/>
            <a:chOff x="1191929" y="2733040"/>
            <a:chExt cx="2531783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#1,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1747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주차 목표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1191929" y="3515806"/>
            <a:ext cx="3563989" cy="523220"/>
            <a:chOff x="1191929" y="2733040"/>
            <a:chExt cx="3563989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#2,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27798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Front </a:t>
              </a:r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 현황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1191929" y="4506426"/>
            <a:ext cx="3456715" cy="523220"/>
            <a:chOff x="1191929" y="2733040"/>
            <a:chExt cx="3456715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#3,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26725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Back </a:t>
              </a:r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 현황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1191929" y="5497046"/>
            <a:ext cx="3376565" cy="523220"/>
            <a:chOff x="1191929" y="2733040"/>
            <a:chExt cx="3376565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#4,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25923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 주차 목표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1-8.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이전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CI/CD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구조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1AD543C2-1C77-4583-BFF5-05A04E1E7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2" y="2075094"/>
            <a:ext cx="8105775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106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 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현황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72883DD3-C3DC-43BA-8D84-EE8C99AD230D}"/>
              </a:ext>
            </a:extLst>
          </p:cNvPr>
          <p:cNvSpPr txBox="1"/>
          <p:nvPr/>
        </p:nvSpPr>
        <p:spPr>
          <a:xfrm>
            <a:off x="584199" y="1153881"/>
            <a:ext cx="8815440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1-9.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변경된 </a:t>
            </a:r>
            <a:r>
              <a:rPr lang="en-US" altLang="ko-KR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CI/CD 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/>
                <a:ea typeface="나눔스퀘어 ExtraBold"/>
              </a:rPr>
              <a:t>구조</a:t>
            </a:r>
            <a:endParaRPr lang="en-US" altLang="ko-KR" sz="2800" b="1" dirty="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3A4A5D8-6FEB-4D74-B45B-39AF50058F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452"/>
          <a:stretch/>
        </p:blipFill>
        <p:spPr bwMode="auto">
          <a:xfrm>
            <a:off x="1185797" y="1855621"/>
            <a:ext cx="9820405" cy="377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24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1C23190-B46E-4AB7-8E27-9977435F7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33F567D-3CE0-4BE8-8234-E0056CD76665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361A73A-42AB-46FF-BC14-6DA74140CD91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C1D386F-7E68-4857-BC61-B03FD78A28EE}"/>
                </a:ext>
              </a:extLst>
            </p:cNvPr>
            <p:cNvGrpSpPr/>
            <p:nvPr/>
          </p:nvGrpSpPr>
          <p:grpSpPr>
            <a:xfrm>
              <a:off x="657911" y="3708260"/>
              <a:ext cx="4501506" cy="1354217"/>
              <a:chOff x="2700072" y="2021840"/>
              <a:chExt cx="6129581" cy="18440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70789B-7660-486B-8AC0-07D2A217057B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4,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DD23EF-9178-4DE6-AE51-40664BDCBCFD}"/>
                  </a:ext>
                </a:extLst>
              </p:cNvPr>
              <p:cNvSpPr txBox="1"/>
              <p:nvPr/>
            </p:nvSpPr>
            <p:spPr>
              <a:xfrm>
                <a:off x="2959757" y="2734295"/>
                <a:ext cx="5869896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다음 주차 목표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29796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다음 주차 목표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7400" y="1564640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1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849800"/>
              <a:ext cx="3047629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채팅 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EFD358-B8A4-4BD6-841A-059043C1E70D}"/>
              </a:ext>
            </a:extLst>
          </p:cNvPr>
          <p:cNvGrpSpPr/>
          <p:nvPr/>
        </p:nvGrpSpPr>
        <p:grpSpPr>
          <a:xfrm>
            <a:off x="1577400" y="3145793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AA8E27F-56A2-405A-8799-0E398AB4D89E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0AA8CD0-A394-4273-B961-404A536E487A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1EA45A-979E-430B-8841-BC99F2AA4C32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2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9281490-00FE-404E-BBE9-74CACC897D89}"/>
                </a:ext>
              </a:extLst>
            </p:cNvPr>
            <p:cNvSpPr txBox="1"/>
            <p:nvPr/>
          </p:nvSpPr>
          <p:spPr>
            <a:xfrm>
              <a:off x="2908300" y="1849800"/>
              <a:ext cx="4132863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결제 관련 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02B3A1E-6D2B-43C2-AB2A-F668445CAB90}"/>
              </a:ext>
            </a:extLst>
          </p:cNvPr>
          <p:cNvGrpSpPr/>
          <p:nvPr/>
        </p:nvGrpSpPr>
        <p:grpSpPr>
          <a:xfrm>
            <a:off x="1574800" y="4726946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5161D64-3D31-4BA2-A913-518C5B6180F6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B960B7-5686-4D73-9E83-FB36DC1E8D59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3694E6-E242-4149-B5A7-6CF78B4B294C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3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110C438-90E3-427E-AA9E-61BCFFF35AEA}"/>
                </a:ext>
              </a:extLst>
            </p:cNvPr>
            <p:cNvSpPr txBox="1"/>
            <p:nvPr/>
          </p:nvSpPr>
          <p:spPr>
            <a:xfrm>
              <a:off x="2908300" y="1849800"/>
              <a:ext cx="2930482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Lorem Ipsum</a:t>
              </a:r>
              <a:endPara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222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2759200" y="3013501"/>
            <a:ext cx="6704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경청해주셔서</a:t>
            </a:r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615E82F-93E8-4ADF-A170-129033E47B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5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657911" y="3708260"/>
              <a:ext cx="3777749" cy="1354217"/>
              <a:chOff x="2700072" y="2021840"/>
              <a:chExt cx="5144061" cy="1844002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1,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3945275" y="2734295"/>
                <a:ext cx="3898858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주차 목표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A1C2068-3AD0-4EE5-BC23-119BDD85EC4D}"/>
              </a:ext>
            </a:extLst>
          </p:cNvPr>
          <p:cNvGrpSpPr/>
          <p:nvPr/>
        </p:nvGrpSpPr>
        <p:grpSpPr>
          <a:xfrm>
            <a:off x="868680" y="2192020"/>
            <a:ext cx="10454640" cy="2473960"/>
            <a:chOff x="868680" y="2192020"/>
            <a:chExt cx="10454640" cy="2473960"/>
          </a:xfrm>
        </p:grpSpPr>
        <p:sp>
          <p:nvSpPr>
            <p:cNvPr id="2" name="양쪽 대괄호 1">
              <a:extLst>
                <a:ext uri="{FF2B5EF4-FFF2-40B4-BE49-F238E27FC236}">
                  <a16:creationId xmlns:a16="http://schemas.microsoft.com/office/drawing/2014/main" id="{53DFF27B-300D-4596-BBA5-E7B54BF8696E}"/>
                </a:ext>
              </a:extLst>
            </p:cNvPr>
            <p:cNvSpPr/>
            <p:nvPr/>
          </p:nvSpPr>
          <p:spPr>
            <a:xfrm>
              <a:off x="868680" y="2192020"/>
              <a:ext cx="10454640" cy="2473960"/>
            </a:xfrm>
            <a:prstGeom prst="bracketPair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906EB17-26C3-403C-B59F-E934475D8785}"/>
                </a:ext>
              </a:extLst>
            </p:cNvPr>
            <p:cNvSpPr txBox="1"/>
            <p:nvPr/>
          </p:nvSpPr>
          <p:spPr>
            <a:xfrm>
              <a:off x="2531567" y="2921168"/>
              <a:ext cx="712887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6000" dirty="0">
                  <a:solidFill>
                    <a:schemeClr val="bg1"/>
                  </a:solidFill>
                </a:rPr>
                <a:t>일주일 단위 작업 분배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692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목표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7400" y="1564640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1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849800"/>
              <a:ext cx="5448928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인증 및 인가 로직 마무리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EFD358-B8A4-4BD6-841A-059043C1E70D}"/>
              </a:ext>
            </a:extLst>
          </p:cNvPr>
          <p:cNvGrpSpPr/>
          <p:nvPr/>
        </p:nvGrpSpPr>
        <p:grpSpPr>
          <a:xfrm>
            <a:off x="1577400" y="3145793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AA8E27F-56A2-405A-8799-0E398AB4D89E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0AA8CD0-A394-4273-B961-404A536E487A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1EA45A-979E-430B-8841-BC99F2AA4C32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2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9281490-00FE-404E-BBE9-74CACC897D89}"/>
                </a:ext>
              </a:extLst>
            </p:cNvPr>
            <p:cNvSpPr txBox="1"/>
            <p:nvPr/>
          </p:nvSpPr>
          <p:spPr>
            <a:xfrm>
              <a:off x="2908300" y="1849800"/>
              <a:ext cx="4895892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게시글 관련 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View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구성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02B3A1E-6D2B-43C2-AB2A-F668445CAB90}"/>
              </a:ext>
            </a:extLst>
          </p:cNvPr>
          <p:cNvGrpSpPr/>
          <p:nvPr/>
        </p:nvGrpSpPr>
        <p:grpSpPr>
          <a:xfrm>
            <a:off x="1574800" y="4726946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5161D64-3D31-4BA2-A913-518C5B6180F6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B960B7-5686-4D73-9E83-FB36DC1E8D59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3694E6-E242-4149-B5A7-6CF78B4B294C}"/>
                </a:ext>
              </a:extLst>
            </p:cNvPr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3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110C438-90E3-427E-AA9E-61BCFFF35AEA}"/>
                </a:ext>
              </a:extLst>
            </p:cNvPr>
            <p:cNvSpPr txBox="1"/>
            <p:nvPr/>
          </p:nvSpPr>
          <p:spPr>
            <a:xfrm>
              <a:off x="2908300" y="1849800"/>
              <a:ext cx="4132863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결제 관련 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993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목표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435D685-E857-412B-B329-3CB891BFC18D}"/>
              </a:ext>
            </a:extLst>
          </p:cNvPr>
          <p:cNvGrpSpPr/>
          <p:nvPr/>
        </p:nvGrpSpPr>
        <p:grpSpPr>
          <a:xfrm>
            <a:off x="1577400" y="1564640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BCD124-DCF0-4202-978A-108DDA10279A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764881C-1A3A-43E0-BF55-E4D9B160C388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D041B92-B5B8-49CA-A106-DC0C14C31D32}"/>
                </a:ext>
              </a:extLst>
            </p:cNvPr>
            <p:cNvSpPr txBox="1"/>
            <p:nvPr/>
          </p:nvSpPr>
          <p:spPr>
            <a:xfrm>
              <a:off x="1500291" y="1757468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4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F63BFD-8055-4554-A9B6-1863C0822462}"/>
                </a:ext>
              </a:extLst>
            </p:cNvPr>
            <p:cNvSpPr txBox="1"/>
            <p:nvPr/>
          </p:nvSpPr>
          <p:spPr>
            <a:xfrm>
              <a:off x="2908300" y="1849800"/>
              <a:ext cx="3047629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채팅 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EFD358-B8A4-4BD6-841A-059043C1E70D}"/>
              </a:ext>
            </a:extLst>
          </p:cNvPr>
          <p:cNvGrpSpPr/>
          <p:nvPr/>
        </p:nvGrpSpPr>
        <p:grpSpPr>
          <a:xfrm>
            <a:off x="1577400" y="3145793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AA8E27F-56A2-405A-8799-0E398AB4D89E}"/>
                </a:ext>
              </a:extLst>
            </p:cNvPr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0AA8CD0-A394-4273-B961-404A536E487A}"/>
                </a:ext>
              </a:extLst>
            </p:cNvPr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1EA45A-979E-430B-8841-BC99F2AA4C32}"/>
                </a:ext>
              </a:extLst>
            </p:cNvPr>
            <p:cNvSpPr txBox="1"/>
            <p:nvPr/>
          </p:nvSpPr>
          <p:spPr>
            <a:xfrm>
              <a:off x="1500291" y="1757468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</a:rPr>
                <a:t>5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9281490-00FE-404E-BBE9-74CACC897D89}"/>
                </a:ext>
              </a:extLst>
            </p:cNvPr>
            <p:cNvSpPr txBox="1"/>
            <p:nvPr/>
          </p:nvSpPr>
          <p:spPr>
            <a:xfrm>
              <a:off x="2908300" y="1849800"/>
              <a:ext cx="6811480" cy="646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DB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트랜잭션 테스트코드 마무리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801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CBBDACB-0C52-458D-A6E9-9D4D09DD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6" b="7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1" y="3708260"/>
              <a:ext cx="4663505" cy="1354217"/>
              <a:chOff x="2700072" y="2021840"/>
              <a:chExt cx="6350172" cy="1844002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2,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2739166" y="2734295"/>
                <a:ext cx="6311078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Front </a:t>
                </a:r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진행 현황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8490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8677E465-DA2F-4446-8FCD-BD188C3F65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" b="6111"/>
          <a:stretch/>
        </p:blipFill>
        <p:spPr>
          <a:xfrm>
            <a:off x="7181851" y="337433"/>
            <a:ext cx="2809874" cy="5645765"/>
          </a:xfrm>
          <a:prstGeom prst="rect">
            <a:avLst/>
          </a:prstGeom>
        </p:spPr>
      </p:pic>
      <p:pic>
        <p:nvPicPr>
          <p:cNvPr id="12" name="그림 11" descr="광장이(가) 표시된 사진&#10;&#10;자동 생성된 설명">
            <a:extLst>
              <a:ext uri="{FF2B5EF4-FFF2-40B4-BE49-F238E27FC236}">
                <a16:creationId xmlns:a16="http://schemas.microsoft.com/office/drawing/2014/main" id="{BDDACC58-358C-49D7-BDC5-4508D7EFDD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6111"/>
          <a:stretch/>
        </p:blipFill>
        <p:spPr>
          <a:xfrm>
            <a:off x="2400301" y="337434"/>
            <a:ext cx="2809874" cy="564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42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명함이(가) 표시된 사진&#10;&#10;자동 생성된 설명">
            <a:extLst>
              <a:ext uri="{FF2B5EF4-FFF2-40B4-BE49-F238E27FC236}">
                <a16:creationId xmlns:a16="http://schemas.microsoft.com/office/drawing/2014/main" id="{A4166B28-821B-4211-B888-B84B08772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" b="6076"/>
          <a:stretch/>
        </p:blipFill>
        <p:spPr>
          <a:xfrm>
            <a:off x="9143019" y="752474"/>
            <a:ext cx="2520918" cy="50097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DD96B6-FDC9-49A9-ACCE-151757A519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" b="6076"/>
          <a:stretch/>
        </p:blipFill>
        <p:spPr>
          <a:xfrm>
            <a:off x="582276" y="752474"/>
            <a:ext cx="2520918" cy="500974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E503C1B-D901-4EAF-AABB-5BD9BBB767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" b="6076"/>
          <a:stretch/>
        </p:blipFill>
        <p:spPr>
          <a:xfrm>
            <a:off x="3435857" y="752474"/>
            <a:ext cx="2520918" cy="500974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0E56CAB-E3D9-436F-B6A4-5905AB9CCD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2" b="6601"/>
          <a:stretch/>
        </p:blipFill>
        <p:spPr>
          <a:xfrm>
            <a:off x="6289438" y="752474"/>
            <a:ext cx="2520918" cy="50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9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705</Words>
  <Application>Microsoft Office PowerPoint</Application>
  <PresentationFormat>와이드스크린</PresentationFormat>
  <Paragraphs>125</Paragraphs>
  <Slides>24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나눔스퀘어 ExtraBold</vt:lpstr>
      <vt:lpstr>Malgun Gothic</vt:lpstr>
      <vt:lpstr>Malgun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우태균</cp:lastModifiedBy>
  <cp:revision>17</cp:revision>
  <dcterms:created xsi:type="dcterms:W3CDTF">2019-12-23T00:32:35Z</dcterms:created>
  <dcterms:modified xsi:type="dcterms:W3CDTF">2022-04-12T08:23:39Z</dcterms:modified>
</cp:coreProperties>
</file>

<file path=docProps/thumbnail.jpeg>
</file>